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7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6" r:id="rId20"/>
    <p:sldId id="257" r:id="rId21"/>
  </p:sldIdLst>
  <p:sldSz cx="12192000" cy="6858000"/>
  <p:notesSz cx="6858000" cy="9144000"/>
  <p:embeddedFontLst>
    <p:embeddedFont>
      <p:font typeface="HY견고딕" panose="02030600000101010101" pitchFamily="18" charset="-127"/>
      <p:regular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  <p:embeddedFont>
      <p:font typeface="나눔스퀘어" panose="020B0600000101010101" pitchFamily="50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38" autoAdjust="0"/>
    <p:restoredTop sz="93425" autoAdjust="0"/>
  </p:normalViewPr>
  <p:slideViewPr>
    <p:cSldViewPr snapToGrid="0">
      <p:cViewPr varScale="1">
        <p:scale>
          <a:sx n="116" d="100"/>
          <a:sy n="116" d="100"/>
        </p:scale>
        <p:origin x="13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50E3A-3EFE-4D45-80F7-4E2B4BB97875}" type="datetimeFigureOut">
              <a:rPr lang="ko-KR" altLang="en-US" smtClean="0"/>
              <a:t>2025-04-20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6E787-09C3-4415-9965-9E8153B91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256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4DA0B-30FA-EBF2-2416-031430496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1E338B-95E0-1D83-D380-89DAE1DCA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A9AD1F-B08F-DC62-DE14-8C2864CEA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C51F-7CE1-4FC7-BBBD-4F611AAEBD0E}" type="datetimeFigureOut">
              <a:rPr lang="ko-KR" altLang="en-US" smtClean="0"/>
              <a:t>2025-04-20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B4A7F8-E0FC-4490-DC1E-1E1132F4D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715586-3B91-5A3B-94D7-32E00C3D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964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24FC8-3EC8-2D4C-7F38-FD24B152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D31ABC-E80C-8211-D563-A756CA378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5B01C9-8E0D-C4FB-083D-8D737752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C51F-7CE1-4FC7-BBBD-4F611AAEBD0E}" type="datetimeFigureOut">
              <a:rPr lang="ko-KR" altLang="en-US" smtClean="0"/>
              <a:t>2025-04-20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F5700B-1C5A-439D-3217-E63E8071F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328366-FF6C-B442-34DA-580745A4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844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943A93-7D86-3017-F20D-9D7F1A00C3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9964A4-869E-08C0-5214-D99A6FC51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80E145-A547-111C-B3A1-E70601197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C51F-7CE1-4FC7-BBBD-4F611AAEBD0E}" type="datetimeFigureOut">
              <a:rPr lang="ko-KR" altLang="en-US" smtClean="0"/>
              <a:t>2025-04-20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4A904F-BE25-E858-8BB5-E9107208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F897DD-A5A9-E3E1-3E2D-52FBCAE5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290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5C16B-E266-90F6-CCA5-FF711220D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C18DC2-8785-F3ED-0C1F-471DFCB59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64B8D-E81B-E28A-0DE4-AE16BC788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C51F-7CE1-4FC7-BBBD-4F611AAEBD0E}" type="datetimeFigureOut">
              <a:rPr lang="ko-KR" altLang="en-US" smtClean="0"/>
              <a:t>2025-04-20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A9965-FD6F-D9E1-C53B-E1D6FEF2B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8E5341-5B65-7BF0-5EF7-38FF1981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134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0A6FE-9CFE-C588-0A01-0F3C4FA22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D6F45D-9B1A-F71E-B857-FAFEB38E9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30A9F-5AC1-9B1C-E94F-2413FC8EC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C51F-7CE1-4FC7-BBBD-4F611AAEBD0E}" type="datetimeFigureOut">
              <a:rPr lang="ko-KR" altLang="en-US" smtClean="0"/>
              <a:t>2025-04-20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025F14-6F13-B086-7ECC-582299E9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C18C19-DCEF-2E60-0D4A-141C966D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93013-CA34-54F1-BA6D-5E67FDCC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2E0AA-0D1E-88A4-A608-1AF01A9117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8FB49F-D309-F796-D41A-52792B169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5A5FAD-BE6D-A9A7-0D18-9D855293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C51F-7CE1-4FC7-BBBD-4F611AAEBD0E}" type="datetimeFigureOut">
              <a:rPr lang="ko-KR" altLang="en-US" smtClean="0"/>
              <a:t>2025-04-20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42F7CD-35A5-A7E2-6DD6-DC0A2B49D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2F2EB5-9A96-4FFE-45DD-1FA5DE53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956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08E4D-2F03-8B21-2A65-BC0F400D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D06B8A-6DF5-7998-C3E0-F40A24968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C753E5-65B3-E900-8A30-4D4A74466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1620AA-4AC3-E134-DEC2-73CAB74096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31AE26-D099-245B-5D96-BC4A8639B3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5EB2DC-7CE7-D6F2-FE5E-742BEC957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C51F-7CE1-4FC7-BBBD-4F611AAEBD0E}" type="datetimeFigureOut">
              <a:rPr lang="ko-KR" altLang="en-US" smtClean="0"/>
              <a:t>2025-04-20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933577-51E3-4DCD-EA13-57D5DAAF3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7797AD-7203-F778-63A5-CD88DFE9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19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8598A-9051-B2A3-5C59-73C252C88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C87A25-B556-4D18-5755-A4555E945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C51F-7CE1-4FC7-BBBD-4F611AAEBD0E}" type="datetimeFigureOut">
              <a:rPr lang="ko-KR" altLang="en-US" smtClean="0"/>
              <a:t>2025-04-20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20F15E-1D7C-2E57-944E-1F4941954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E939EF-DB73-5747-FD2B-17E523F57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343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DE138E-9B13-FF33-E423-7802A9E7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C51F-7CE1-4FC7-BBBD-4F611AAEBD0E}" type="datetimeFigureOut">
              <a:rPr lang="ko-KR" altLang="en-US" smtClean="0"/>
              <a:t>2025-04-20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2AAAD8-6BF0-04F4-98ED-C4A4BF160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421252-FB71-95F0-E673-24DEDDE6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984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48E24-4CAF-7A24-6785-EC160375C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4D5A40-5FA7-F650-9257-A0F4893AD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93AE80-331B-FE51-DD05-420129D83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6C6026-EDEC-00AA-BE8A-6D7195B19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C51F-7CE1-4FC7-BBBD-4F611AAEBD0E}" type="datetimeFigureOut">
              <a:rPr lang="ko-KR" altLang="en-US" smtClean="0"/>
              <a:t>2025-04-20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08F3E-EE64-3875-AA81-1D4447B00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AE325D-31B0-1BCF-7F2E-2B75377D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9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22C4F-BC31-94DE-F3D8-B9F78125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B0D609-7D5C-AF8B-BD05-FED26187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91934B-147E-4EF4-9B7C-5A1B0B5C6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587A94-0F97-CDBD-007A-579B6D246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C51F-7CE1-4FC7-BBBD-4F611AAEBD0E}" type="datetimeFigureOut">
              <a:rPr lang="ko-KR" altLang="en-US" smtClean="0"/>
              <a:t>2025-04-20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B875C2-B20A-8CB1-356C-60D31671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47FE89-AD6E-02AE-24F8-EAF0504B1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28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FD2A05-8935-69ED-C41D-522F3053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514DF-765A-18D5-7270-3028B1C61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11C2D-A426-A634-E09D-242BE2F3B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E0C51F-7CE1-4FC7-BBBD-4F611AAEBD0E}" type="datetimeFigureOut">
              <a:rPr lang="ko-KR" altLang="en-US" smtClean="0"/>
              <a:t>2025-04-20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E328F2-7909-9B77-C774-7D2B1583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3B7565-DADA-99EE-1A17-76FACA186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793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4232B7-4400-9273-7A1C-4B2ACFE68816}"/>
              </a:ext>
            </a:extLst>
          </p:cNvPr>
          <p:cNvSpPr/>
          <p:nvPr/>
        </p:nvSpPr>
        <p:spPr>
          <a:xfrm>
            <a:off x="1523998" y="1600200"/>
            <a:ext cx="9144001" cy="1828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7531BA2-BF4C-966E-A6F4-DD5526533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956733"/>
            <a:ext cx="9144000" cy="2387600"/>
          </a:xfrm>
        </p:spPr>
        <p:txBody>
          <a:bodyPr>
            <a:noAutofit/>
          </a:bodyPr>
          <a:lstStyle/>
          <a:p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세션 데이터베이스 복호화 및 주요 </a:t>
            </a:r>
            <a:r>
              <a:rPr lang="ko-KR" altLang="en-US" sz="5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아티팩트</a:t>
            </a:r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분류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3AD6A1-3CB9-2AB1-7D6E-86E80A45C0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20232106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정유진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20212052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이동훈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alice2002@kookmin.ac.kr / dhsama51@kookmin.ac.kr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25.04.01</a:t>
            </a:r>
          </a:p>
        </p:txBody>
      </p:sp>
    </p:spTree>
    <p:extLst>
      <p:ext uri="{BB962C8B-B14F-4D97-AF65-F5344CB8AC3E}">
        <p14:creationId xmlns:p14="http://schemas.microsoft.com/office/powerpoint/2010/main" val="387133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CED33-2298-57C6-52E3-C80DE5B8D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FD0676E-9CB6-9BED-C7E1-BEDF2EED84DC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6188F30-DAC0-77B3-13C7-7A61B082A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복호화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분석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45B4AD2-FDBD-FFD5-5B8F-5506B672F3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756EE-78A0-203A-7BB7-DFF73271C9B6}"/>
              </a:ext>
            </a:extLst>
          </p:cNvPr>
          <p:cNvSpPr txBox="1"/>
          <p:nvPr/>
        </p:nvSpPr>
        <p:spPr>
          <a:xfrm>
            <a:off x="245533" y="1397279"/>
            <a:ext cx="6676828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사전 정보</a:t>
            </a:r>
            <a:endParaRPr lang="en-US" altLang="ko-KR" sz="2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주요 데이터를 데이터베이스에 보관하고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이를 암호화</a:t>
            </a: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AES256/GCM/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NoPadding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사용</a:t>
            </a: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Android Keystore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의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구조를 분석하여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암호키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추출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Keymaster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: Android Keystore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의 모든 키를 관리하는 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Blob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형태로 저장되어 있으며 다음과 같은 정보가 들어있음</a:t>
            </a: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      ①Android Keystore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버전     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②Nonce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      ③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암호키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     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④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암호키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인증을 위한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Tag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및 속성 정보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    →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Keymaster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Blob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이라고 불림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2C66411-F204-93A3-B3D3-AAD81AB53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914" y="1397279"/>
            <a:ext cx="4808553" cy="214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50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8F5DB-00CC-D70D-B400-B1D7CC2B9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C09C008-8023-72CF-43FB-73C189CE7B53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3B4E4B-CDCE-E00A-C1EE-EEE3FFFC8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복호화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분석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CB9DCCB-652C-8B3E-2F26-D58A2DA08CF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59650-D96D-24CC-445C-F25F4F8C989E}"/>
              </a:ext>
            </a:extLst>
          </p:cNvPr>
          <p:cNvSpPr txBox="1"/>
          <p:nvPr/>
        </p:nvSpPr>
        <p:spPr>
          <a:xfrm>
            <a:off x="245533" y="1397279"/>
            <a:ext cx="55242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데이터베이스 암호화 정보 확인</a:t>
            </a:r>
            <a:endParaRPr lang="en-US" altLang="ko-KR" sz="2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SQLCipher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 암호화되어 있음 → 관련 코드 검색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암호화된 데이터베이스 이름인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signal_v4.db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확인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DFE562D-7F31-23FC-ED92-C1A686A28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70" y="2645093"/>
            <a:ext cx="3087630" cy="19384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11A8872-EBC0-3DFA-5C88-5108B35AF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70" y="4679388"/>
            <a:ext cx="3198593" cy="19384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28C49D-23E0-4B9D-33AB-D08330475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035" y="3522390"/>
            <a:ext cx="4611118" cy="30414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2DB857-0C3F-77A9-5A40-DDE2AD217386}"/>
              </a:ext>
            </a:extLst>
          </p:cNvPr>
          <p:cNvSpPr txBox="1"/>
          <p:nvPr/>
        </p:nvSpPr>
        <p:spPr>
          <a:xfrm>
            <a:off x="8396152" y="4583658"/>
            <a:ext cx="377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SQLCipher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 암호화되었다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3EE0A91-9E94-9C7B-69F0-52F0905FB196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396151" y="4154760"/>
            <a:ext cx="1885421" cy="42889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1369E03-EEBB-8060-B084-BF604AD62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160" y="1550603"/>
            <a:ext cx="4600307" cy="159313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7055FAC-60A7-E353-A6C0-A609BA1207FA}"/>
              </a:ext>
            </a:extLst>
          </p:cNvPr>
          <p:cNvSpPr/>
          <p:nvPr/>
        </p:nvSpPr>
        <p:spPr>
          <a:xfrm>
            <a:off x="6619875" y="3854451"/>
            <a:ext cx="821531" cy="134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687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E770-AD2C-5BCE-1D18-D4A451EBD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9664297-6154-F0B5-063D-1BC44D04A628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CECC38-119D-2C23-EF53-E43C5451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복호화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분석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2966B3B-ACC0-356C-AB09-C2230E7A49D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2CB99-F59E-20F8-B29C-DFC75DEE749B}"/>
              </a:ext>
            </a:extLst>
          </p:cNvPr>
          <p:cNvSpPr txBox="1"/>
          <p:nvPr/>
        </p:nvSpPr>
        <p:spPr>
          <a:xfrm>
            <a:off x="245533" y="1397279"/>
            <a:ext cx="5638531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Session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암호키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정보</a:t>
            </a:r>
            <a:endParaRPr lang="en-US" altLang="ko-KR" sz="2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논문에 언급된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SignalSecret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검색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→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결과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1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SignalSecret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과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AndroidKeyStore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 단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1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건 있고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</a:t>
            </a:r>
          </a:p>
          <a:p>
            <a:pPr>
              <a:spcAft>
                <a:spcPts val="12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AES/GCM/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NoPadding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사용을 직접 확인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6D0300-64DE-B4C9-2ADD-1B08345CD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167" y="1491717"/>
            <a:ext cx="4686300" cy="2047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1632A7-C778-ED6C-996F-CCF820148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4" y="4633191"/>
            <a:ext cx="4106334" cy="14128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B2CFF3-2BFD-8E69-B8DE-CBF059CCE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868" y="3928366"/>
            <a:ext cx="7545735" cy="21177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C0F9F3-90D9-D76A-EA52-6E37ABB8E349}"/>
              </a:ext>
            </a:extLst>
          </p:cNvPr>
          <p:cNvSpPr/>
          <p:nvPr/>
        </p:nvSpPr>
        <p:spPr>
          <a:xfrm>
            <a:off x="7319186" y="4151069"/>
            <a:ext cx="934227" cy="1453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57D6F1-5616-569E-995F-BFA66D075284}"/>
              </a:ext>
            </a:extLst>
          </p:cNvPr>
          <p:cNvSpPr/>
          <p:nvPr/>
        </p:nvSpPr>
        <p:spPr>
          <a:xfrm>
            <a:off x="7190508" y="5026974"/>
            <a:ext cx="1035917" cy="1453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58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03C71-3B50-B178-5CEF-5B17BA7CB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C7C0A87-E62F-FB8C-FF6F-31CAF379B093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943D5C-9D9C-ED03-DE6F-34A2B5BB0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복호화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분석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(4)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D310663-D88F-C309-BE46-FC5478CA5B9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86040-0C82-EAA6-699A-6106941C96C2}"/>
              </a:ext>
            </a:extLst>
          </p:cNvPr>
          <p:cNvSpPr txBox="1"/>
          <p:nvPr/>
        </p:nvSpPr>
        <p:spPr>
          <a:xfrm>
            <a:off x="245533" y="1397279"/>
            <a:ext cx="5583452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Android Keystore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에서 </a:t>
            </a:r>
            <a:r>
              <a:rPr lang="ko-KR" altLang="en-US" sz="2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암호키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추출 </a:t>
            </a: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(1)</a:t>
            </a: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Amaze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파일 매니저 이용해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persist.sqlite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추출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872224-640E-2660-3274-5F87513B9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166" y="1470388"/>
            <a:ext cx="4686301" cy="9988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62CD7B-0CCA-3604-67CD-52FCF8E6D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3" y="3255885"/>
            <a:ext cx="4834467" cy="967997"/>
          </a:xfrm>
          <a:prstGeom prst="rect">
            <a:avLst/>
          </a:prstGeom>
          <a:ln>
            <a:noFill/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2ED0E4-644F-3FC5-44DB-5C88555726ED}"/>
              </a:ext>
            </a:extLst>
          </p:cNvPr>
          <p:cNvSpPr/>
          <p:nvPr/>
        </p:nvSpPr>
        <p:spPr>
          <a:xfrm>
            <a:off x="245533" y="3255884"/>
            <a:ext cx="4834467" cy="967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434BE5D-DBDE-5482-8BD1-7FD01B1321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6" t="15436" b="-1"/>
          <a:stretch/>
        </p:blipFill>
        <p:spPr>
          <a:xfrm>
            <a:off x="245533" y="4338181"/>
            <a:ext cx="3361267" cy="136461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B4D2EC1-FFEC-C144-774B-12C1839752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3511"/>
          <a:stretch/>
        </p:blipFill>
        <p:spPr>
          <a:xfrm>
            <a:off x="4201091" y="4992436"/>
            <a:ext cx="2142509" cy="652526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1128672-BC59-07C6-9D34-5B2EA552A86B}"/>
              </a:ext>
            </a:extLst>
          </p:cNvPr>
          <p:cNvCxnSpPr/>
          <p:nvPr/>
        </p:nvCxnSpPr>
        <p:spPr>
          <a:xfrm>
            <a:off x="3620842" y="5332496"/>
            <a:ext cx="56669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EB1B144-35BE-C708-26AB-2E49F72DD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745" y="3346138"/>
            <a:ext cx="2602674" cy="130678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7436433-B7D9-E8CA-96DA-4A9E763E6D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588"/>
          <a:stretch/>
        </p:blipFill>
        <p:spPr>
          <a:xfrm>
            <a:off x="6923848" y="5079572"/>
            <a:ext cx="4834467" cy="50584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98F8AD-27D7-2723-9D2E-98A1FDA00C17}"/>
              </a:ext>
            </a:extLst>
          </p:cNvPr>
          <p:cNvSpPr/>
          <p:nvPr/>
        </p:nvSpPr>
        <p:spPr>
          <a:xfrm>
            <a:off x="245533" y="4338180"/>
            <a:ext cx="3375310" cy="13067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88F0805-43A5-52B3-B835-452A4E6B5DC0}"/>
              </a:ext>
            </a:extLst>
          </p:cNvPr>
          <p:cNvSpPr/>
          <p:nvPr/>
        </p:nvSpPr>
        <p:spPr>
          <a:xfrm>
            <a:off x="4201091" y="4992435"/>
            <a:ext cx="2221108" cy="6525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F7AFC02-B854-2786-118C-ABC497C7F4D3}"/>
              </a:ext>
            </a:extLst>
          </p:cNvPr>
          <p:cNvCxnSpPr>
            <a:cxnSpLocks/>
          </p:cNvCxnSpPr>
          <p:nvPr/>
        </p:nvCxnSpPr>
        <p:spPr>
          <a:xfrm>
            <a:off x="8720667" y="4652920"/>
            <a:ext cx="0" cy="4266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828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549F3-5C92-4678-F57E-DFDFA8741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41A8E8-4FD5-67E8-7B5E-2695492C1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374" y="1527983"/>
            <a:ext cx="3175000" cy="252240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24E708C-5467-2DE5-4923-C4DE17531DEE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ED703F-4BE9-9D90-4122-19DB628A3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복호화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분석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(5)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0380E5B-F292-C9B5-1BB3-CC97DDC1FF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2D8F0-2C5D-C374-43CE-CC9F0B3649D7}"/>
              </a:ext>
            </a:extLst>
          </p:cNvPr>
          <p:cNvSpPr txBox="1"/>
          <p:nvPr/>
        </p:nvSpPr>
        <p:spPr>
          <a:xfrm>
            <a:off x="245533" y="1397279"/>
            <a:ext cx="5583452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Android Keystore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에서 </a:t>
            </a:r>
            <a:r>
              <a:rPr lang="ko-KR" altLang="en-US" sz="2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암호키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추출 </a:t>
            </a: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(2)</a:t>
            </a: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keyentry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에서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SignalSecret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발견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</a:t>
            </a: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blobentry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에서 같은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id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를 가진 것 발견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0xD~0x1C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에서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암호키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추출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56D374-3A8E-CD21-1B4A-4AD7A64D2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374" y="4050386"/>
            <a:ext cx="3175000" cy="17133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95D602-010B-44AF-AED1-0AA888C41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33" y="3089746"/>
            <a:ext cx="2252133" cy="21487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76B071-3BF1-5555-B10B-D25CA7F93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666" y="3064934"/>
            <a:ext cx="3353654" cy="21487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8B00ABC-E6D8-61BD-2566-6BFE7912B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773" y="3089746"/>
            <a:ext cx="2645027" cy="21487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758790B-0FA4-5E9B-1E5A-F152CF1DF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0466" y="5378123"/>
            <a:ext cx="4019334" cy="150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75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4EEA9-FE87-2DC6-FA76-2D2121286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C1289B8-E44D-E258-F913-F3FD1FABD3C5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B6B7B2-93B2-BC8A-79A4-4139706B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복호화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분석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(6)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6B9F89A-EFA1-6862-8A3F-8AD4159CBD7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A26D0-290E-A4B2-8DF1-BA6DEF2BA05B}"/>
              </a:ext>
            </a:extLst>
          </p:cNvPr>
          <p:cNvSpPr txBox="1"/>
          <p:nvPr/>
        </p:nvSpPr>
        <p:spPr>
          <a:xfrm>
            <a:off x="245533" y="1397279"/>
            <a:ext cx="1058129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패스프레이즈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획득</a:t>
            </a:r>
            <a:endParaRPr lang="en-US" altLang="ko-KR" sz="2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shared_prefs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/network.loki.messenger_preferences.xml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에서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pref_database_encrypted_secre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에서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data, iv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획득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data: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"ze7wmwGfvFx15KBUc/4gNQM582R7SIowkJM9h2e5d2qUDZdRwxklx8xyljyRLTH/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 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암호화된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패스프레이즈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+ GCM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태그 연접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iv: "D3DRepyI1KsXAuHO"</a:t>
            </a: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 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암호화에 사용된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iv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Base64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인코딩되어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있음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8454D3A-C27A-4070-B9B9-D61C5BAD2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581" y="1422748"/>
            <a:ext cx="4595886" cy="11511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C8F08E-6A53-E1DA-96FE-D0C3848E0F3C}"/>
              </a:ext>
            </a:extLst>
          </p:cNvPr>
          <p:cNvSpPr txBox="1"/>
          <p:nvPr/>
        </p:nvSpPr>
        <p:spPr>
          <a:xfrm>
            <a:off x="359831" y="4951458"/>
            <a:ext cx="114723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string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name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="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pref_database_encrypted_secret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"&gt;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{"data":"ze7wmwGfvFx15KBUc/4gNQM582R7SIowkJM9h2e5d2qUDZdRwxklx8xyljyRLTH/","iv":"D3DRepyI1KsXAuHO"}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&lt;/string&gt;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F1C8A6-45E7-DEEF-32A8-53B5B7778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66" y="4564146"/>
            <a:ext cx="11057467" cy="30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47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56057-81CA-59D8-F434-EA672725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6B152F0-D7BB-5B34-86D6-62802CADB5E9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6F1C15-F5AB-97D8-EF10-64063EB4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복호화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분석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(7)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ECA7A3E-E428-8293-5931-3B8217CC7BD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013D2-6C95-A44B-92F0-E9E51C02918C}"/>
              </a:ext>
            </a:extLst>
          </p:cNvPr>
          <p:cNvSpPr txBox="1"/>
          <p:nvPr/>
        </p:nvSpPr>
        <p:spPr>
          <a:xfrm>
            <a:off x="228600" y="1422750"/>
            <a:ext cx="11918071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패스프레이즈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복호화</a:t>
            </a: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Python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이용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결과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: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'e21c146a53f931c10ea7a1d7fe014b9281fe5de329717f9bc8a16b40ddf3e903'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A09A426-D8F3-0D9C-2B72-526759C1B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937" y="2299913"/>
            <a:ext cx="4338734" cy="18534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F0CE86-FEF5-9866-F34A-3C9ED099BA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49"/>
          <a:stretch/>
        </p:blipFill>
        <p:spPr>
          <a:xfrm>
            <a:off x="228600" y="2320577"/>
            <a:ext cx="7391399" cy="4509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09D5F-0C69-0F75-0EF5-7F02D57AE1B4}"/>
              </a:ext>
            </a:extLst>
          </p:cNvPr>
          <p:cNvSpPr txBox="1"/>
          <p:nvPr/>
        </p:nvSpPr>
        <p:spPr>
          <a:xfrm>
            <a:off x="7766946" y="4294364"/>
            <a:ext cx="429636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Data[0:48] →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복호화된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패스프레이즈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길이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= 48</a:t>
            </a:r>
          </a:p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                                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≠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AES256/GCM/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NoPadding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키 길이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=32</a:t>
            </a: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→ Data[0:32]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 진행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A3775A-652D-9D98-E065-3185680F21AD}"/>
              </a:ext>
            </a:extLst>
          </p:cNvPr>
          <p:cNvSpPr/>
          <p:nvPr/>
        </p:nvSpPr>
        <p:spPr>
          <a:xfrm>
            <a:off x="8991600" y="3121819"/>
            <a:ext cx="616744" cy="159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F860C2-B05A-1ABD-4144-B1B3C90FBFD1}"/>
              </a:ext>
            </a:extLst>
          </p:cNvPr>
          <p:cNvSpPr/>
          <p:nvPr/>
        </p:nvSpPr>
        <p:spPr>
          <a:xfrm>
            <a:off x="1344367" y="4218526"/>
            <a:ext cx="855908" cy="151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376856B-718B-D808-D4F2-A0145804290C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608344" y="3201591"/>
            <a:ext cx="368960" cy="109277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462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20B24-DF23-438B-3EB2-CC77C6F13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5558479-B798-877A-7E93-DA4CE2A1B708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73627B-3039-950B-7FD4-745E1253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복호화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분석 </a:t>
            </a:r>
            <a:r>
              <a:rPr lang="en-US" altLang="ko-KR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(8)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91310BB-ED8B-18F4-CF63-89B7E1EFCED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2FBF8-CD3C-5ADA-379C-63DCBE2EC935}"/>
              </a:ext>
            </a:extLst>
          </p:cNvPr>
          <p:cNvSpPr txBox="1"/>
          <p:nvPr/>
        </p:nvSpPr>
        <p:spPr>
          <a:xfrm>
            <a:off x="228600" y="1422750"/>
            <a:ext cx="4706738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데이터베이스 복호화</a:t>
            </a: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패스프레이즈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입력을 통해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DB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복호화 확인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7D8478A-91E0-26DD-F52B-7597E3369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61134"/>
            <a:ext cx="4998536" cy="20720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57CCBC8-FA66-455F-466E-338517658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01" y="4494385"/>
            <a:ext cx="4210745" cy="20720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B5E1BE6-34F5-2702-5540-73DC6E77F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790264"/>
            <a:ext cx="6206067" cy="477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78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EAE03-85A9-D338-685F-F09F8EECA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9102ED0-3723-1699-2CF1-24177E45B55C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8D249B-70EA-AF5C-21A5-FB710890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복호화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분석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(9)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E9FFAFD-5581-F72A-B5D0-8E354FFF7C0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6B316-4E5C-5FE2-D68D-D519A53307F9}"/>
              </a:ext>
            </a:extLst>
          </p:cNvPr>
          <p:cNvSpPr txBox="1"/>
          <p:nvPr/>
        </p:nvSpPr>
        <p:spPr>
          <a:xfrm>
            <a:off x="228600" y="1422750"/>
            <a:ext cx="5282215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복호화된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데이터베이스에서 대화 확인</a:t>
            </a: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주고받은 텍스트를 확인할 수 있었음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2D86E5-8118-2978-C1A8-40D4C449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029" y="1636448"/>
            <a:ext cx="5394012" cy="26200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3895690-42F1-E623-A3BE-8761896FE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029" y="4567400"/>
            <a:ext cx="5414371" cy="2106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AB1677A-EF1F-18C7-A848-35D7EB22B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147422"/>
            <a:ext cx="2025157" cy="35263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072CC02-67EF-E503-0164-147ACFED6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413" y="3147421"/>
            <a:ext cx="2054695" cy="35263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D0A3BDF-EA4D-D716-04B4-4E4996309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0908" y="3147421"/>
            <a:ext cx="2055982" cy="352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46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6AC35-9109-01F2-BBEF-272805EB3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1F34B38-F728-115E-D611-694AB6B12F3C}"/>
              </a:ext>
            </a:extLst>
          </p:cNvPr>
          <p:cNvSpPr/>
          <p:nvPr/>
        </p:nvSpPr>
        <p:spPr>
          <a:xfrm>
            <a:off x="0" y="-74141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E14CAF-FB2D-015C-F2DF-77703191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향후 연구 계획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85C321F-7534-DBA0-E61D-83CB45D5C62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6B4BE-048D-C1B7-4F70-6A8BB78A02DB}"/>
              </a:ext>
            </a:extLst>
          </p:cNvPr>
          <p:cNvSpPr txBox="1"/>
          <p:nvPr/>
        </p:nvSpPr>
        <p:spPr>
          <a:xfrm>
            <a:off x="228600" y="1422750"/>
            <a:ext cx="65245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보다 자세한 </a:t>
            </a:r>
            <a:r>
              <a:rPr lang="ko-KR" altLang="en-US" sz="2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아티팩트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확인 </a:t>
            </a:r>
            <a:r>
              <a:rPr lang="ko-KR" altLang="ko-KR" sz="2600" kern="120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→</a:t>
            </a:r>
            <a:r>
              <a:rPr lang="en-US" altLang="ko-KR" sz="2600" kern="120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2600" kern="120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표 형식으로 정리</a:t>
            </a:r>
            <a:endParaRPr lang="en-US" altLang="ko-KR" sz="2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6F48B0-0EA3-EFE0-4E77-8055D5DB3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430" y="2361917"/>
            <a:ext cx="4856160" cy="37372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A93126-470C-43C5-D352-00420B9AD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49" y="2361917"/>
            <a:ext cx="6106297" cy="20647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2969D9-E220-F2AD-3ADB-29A5BE72479C}"/>
              </a:ext>
            </a:extLst>
          </p:cNvPr>
          <p:cNvSpPr txBox="1"/>
          <p:nvPr/>
        </p:nvSpPr>
        <p:spPr>
          <a:xfrm>
            <a:off x="8408024" y="1959931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signal_v4.db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4410FD-D5DF-FFF0-662F-3A260B5BD6AD}"/>
              </a:ext>
            </a:extLst>
          </p:cNvPr>
          <p:cNvSpPr txBox="1"/>
          <p:nvPr/>
        </p:nvSpPr>
        <p:spPr>
          <a:xfrm>
            <a:off x="2169436" y="1959931"/>
            <a:ext cx="276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androidx.work.workdb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59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71E905-F620-799A-1C30-246A602C1CDD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DFF495-09E3-FBF0-2F2C-E842982C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목차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1960510-E159-3F2B-F095-BA6EA6D7787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809582-3FC3-B10D-A37D-25D61311F66D}"/>
              </a:ext>
            </a:extLst>
          </p:cNvPr>
          <p:cNvSpPr txBox="1"/>
          <p:nvPr/>
        </p:nvSpPr>
        <p:spPr>
          <a:xfrm>
            <a:off x="736600" y="1511830"/>
            <a:ext cx="6633547" cy="510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Android Keystore</a:t>
            </a:r>
            <a:r>
              <a:rPr lang="ko-KR" altLang="en-US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의</a:t>
            </a:r>
            <a:r>
              <a:rPr lang="en-US" altLang="ko-KR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개념</a:t>
            </a:r>
            <a:endParaRPr lang="en-US" altLang="ko-KR" sz="3200" b="1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ko-KR" altLang="en-US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데이터베이스 복호화</a:t>
            </a:r>
            <a:r>
              <a:rPr lang="en-US" altLang="ko-KR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첨부파일 미포함</a:t>
            </a:r>
            <a:r>
              <a:rPr lang="en-US" altLang="ko-KR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1. 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환경 세팅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2. </a:t>
            </a:r>
            <a:r>
              <a:rPr lang="ko-KR" altLang="en-US" sz="3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아티팩트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쌓기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3. </a:t>
            </a:r>
            <a:r>
              <a:rPr lang="ko-KR" altLang="en-US" sz="3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아티팩트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추출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4. </a:t>
            </a:r>
            <a:r>
              <a:rPr lang="ko-KR" altLang="en-US" sz="3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아티팩트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분석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주요 </a:t>
            </a:r>
            <a:r>
              <a:rPr lang="ko-KR" altLang="en-US" sz="3200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아티팩트</a:t>
            </a:r>
            <a:r>
              <a:rPr lang="ko-KR" altLang="en-US" sz="32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분류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5. 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어플리케이션 분석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6. </a:t>
            </a:r>
            <a:r>
              <a:rPr lang="ko-KR" altLang="en-US" sz="320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향후 연구 계획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029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70ECBD1-A5DE-8F8C-A696-8CF8B973E7B3}"/>
              </a:ext>
            </a:extLst>
          </p:cNvPr>
          <p:cNvSpPr/>
          <p:nvPr/>
        </p:nvSpPr>
        <p:spPr>
          <a:xfrm>
            <a:off x="4333365" y="1608760"/>
            <a:ext cx="3525269" cy="27559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D23B1-C9D0-973A-EF78-39D358E0907C}"/>
              </a:ext>
            </a:extLst>
          </p:cNvPr>
          <p:cNvSpPr txBox="1"/>
          <p:nvPr/>
        </p:nvSpPr>
        <p:spPr>
          <a:xfrm>
            <a:off x="4721264" y="2017246"/>
            <a:ext cx="274947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Q&amp;A</a:t>
            </a:r>
          </a:p>
          <a:p>
            <a:pPr algn="ctr"/>
            <a:endParaRPr lang="en-US" altLang="ko-KR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D0AFE-2C9F-7D54-5DD2-0F2F77C9D717}"/>
              </a:ext>
            </a:extLst>
          </p:cNvPr>
          <p:cNvSpPr txBox="1"/>
          <p:nvPr/>
        </p:nvSpPr>
        <p:spPr>
          <a:xfrm>
            <a:off x="2621330" y="4487835"/>
            <a:ext cx="6949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출처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보안 인스턴트 메신저 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Session</a:t>
            </a:r>
            <a:r>
              <a:rPr lang="ko-KR" alt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에 대한 데이터베이스 복호화 방안 연구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         https://developer.android.com/privacy-and-security/keystore?hl=ko</a:t>
            </a:r>
            <a:endParaRPr lang="ko-KR" alt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74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4D708-EDBB-4F1B-EAFA-D3EB322DA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8B63367-502C-20C4-2C51-8F92C980DACE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73AA04-F5BA-BAC3-AF41-47627F84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Android Keystore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개념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9B54E93-E7F9-B9E9-5296-7CA101258E2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6158C-664C-EA9C-B59D-4AD3377E2C6A}"/>
              </a:ext>
            </a:extLst>
          </p:cNvPr>
          <p:cNvSpPr txBox="1"/>
          <p:nvPr/>
        </p:nvSpPr>
        <p:spPr>
          <a:xfrm>
            <a:off x="245533" y="1397279"/>
            <a:ext cx="11596893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Android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기기에서 </a:t>
            </a:r>
            <a:r>
              <a:rPr lang="ko-KR" altLang="en-US" sz="2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암호키를 안전하게 관리하는 시스템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TEE (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Trusted Execution Environment</a:t>
            </a:r>
            <a:r>
              <a:rPr lang="en-US" altLang="ko-KR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),</a:t>
            </a:r>
            <a:r>
              <a:rPr lang="ko-KR" altLang="en-US" sz="22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22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StrongBox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등에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의해 키가 보안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HW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외부에 노출되지 않음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→ 기기 외부로 복사하거나 내보낼 수 없음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앱은 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생성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저장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복호화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서명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/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검증을 위임함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그러나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Nox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등 에뮬레이터는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루팅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+ HW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보안 모듈이 없음</a:t>
            </a:r>
            <a:endParaRPr lang="en-US" altLang="ko-KR" sz="240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ko-KR" altLang="ko-KR" sz="240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→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평문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또는 약한 보호 상태로 저장되어서 추출 가능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12" name="그림 11" descr="클립아트, 상징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BCC088D-BEA1-6E2D-24E6-C0F6BE7BF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0" t="14020" r="32920" b="12054"/>
          <a:stretch/>
        </p:blipFill>
        <p:spPr>
          <a:xfrm>
            <a:off x="8636001" y="3429000"/>
            <a:ext cx="2624666" cy="31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3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BD3E7-5DE5-5A55-1C0C-039A306BE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9055884-1B82-8745-95A0-E5858D2E1867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430E91-DFC8-B56D-6C92-554EB035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복호화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환경 세팅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E7A429F-30BD-AED1-C2CF-279F542B29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1BB44-2A68-6A7F-A261-883949FC53A7}"/>
              </a:ext>
            </a:extLst>
          </p:cNvPr>
          <p:cNvSpPr txBox="1"/>
          <p:nvPr/>
        </p:nvSpPr>
        <p:spPr>
          <a:xfrm>
            <a:off x="245533" y="1397279"/>
            <a:ext cx="3607078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2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Nox, </a:t>
            </a:r>
            <a:r>
              <a:rPr lang="en-US" altLang="ko-KR" sz="2600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jadx</a:t>
            </a:r>
            <a:r>
              <a:rPr lang="en-US" altLang="ko-KR" sz="2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2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2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Python</a:t>
            </a: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사용</a:t>
            </a:r>
            <a:endParaRPr lang="en-US" altLang="ko-KR" sz="2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Nox – Root,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백업 설정</a:t>
            </a:r>
            <a:endParaRPr lang="en-US" altLang="ko-KR" sz="2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	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파일 탐색기 설정</a:t>
            </a:r>
            <a:endParaRPr lang="en-US" altLang="ko-KR" sz="2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endParaRPr lang="en-US" altLang="ko-KR" sz="2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2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jadx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–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2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Session.apk</a:t>
            </a: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준비</a:t>
            </a:r>
            <a:endParaRPr lang="en-US" altLang="ko-KR" sz="2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세션 회원가입</a:t>
            </a:r>
            <a:endParaRPr lang="en-US" altLang="ko-KR" sz="2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B2797C-1168-3033-61A5-9CF2518B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611" y="1962285"/>
            <a:ext cx="2769586" cy="15780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EF5DFB-D946-A7B7-2D7E-1E9A93A15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197" y="1962285"/>
            <a:ext cx="2769587" cy="15585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E005FF-264F-6435-8C3C-56053736A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611" y="5150978"/>
            <a:ext cx="3735917" cy="15780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0552D4-4B24-A764-FDF6-C8D2D73DDE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61" b="36177"/>
          <a:stretch/>
        </p:blipFill>
        <p:spPr>
          <a:xfrm>
            <a:off x="3852611" y="3572958"/>
            <a:ext cx="3735917" cy="15780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C13777-A852-9DD1-E8B6-A187614571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2437"/>
          <a:stretch/>
        </p:blipFill>
        <p:spPr>
          <a:xfrm>
            <a:off x="7863329" y="3572958"/>
            <a:ext cx="3056909" cy="30319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0D9B584-9F36-D628-2778-BD55413A24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1783" y="1962285"/>
            <a:ext cx="2742872" cy="15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71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22498-D7A6-9ECD-17E5-04E9A3673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8638D80-06DD-0492-764D-A924B1A6E774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C4BB10-9599-FB10-39C1-4221A149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복호화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아티팩트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쌓기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06A3D19-0E59-5345-FB4E-C35E0C45026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1B152-6768-43DB-FCAF-2AFC5F239C42}"/>
              </a:ext>
            </a:extLst>
          </p:cNvPr>
          <p:cNvSpPr txBox="1"/>
          <p:nvPr/>
        </p:nvSpPr>
        <p:spPr>
          <a:xfrm>
            <a:off x="245533" y="1397279"/>
            <a:ext cx="102980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일반 메시지</a:t>
            </a: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사진</a:t>
            </a: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음성 파일</a:t>
            </a: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이모티콘 등 전송</a:t>
            </a: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수신</a:t>
            </a: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후 삭제한 메시지 생성</a:t>
            </a:r>
            <a:endParaRPr lang="en-US" altLang="ko-KR" sz="2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4B5922A-F966-85B5-8522-E234DFA7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25" y="1961437"/>
            <a:ext cx="2730956" cy="475527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73760D8-8411-F6AB-FEAE-9E5096ED2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66" y="1961437"/>
            <a:ext cx="2770788" cy="47552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3C50D2-321F-3FF0-C781-EF08AB5C1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21" y="1941540"/>
            <a:ext cx="2784124" cy="477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4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0065F-FB2A-7774-D949-5DCF7125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970D98F-C8D3-C1EB-CD21-1803728EBBC9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CFDADA-D45F-CF0E-ABDD-1F3B1C409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복호화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아티팩트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54D1D8A-5D59-86D6-1512-E6635E46AF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C5D6E-7063-78EF-8204-AEDF9D24252E}"/>
              </a:ext>
            </a:extLst>
          </p:cNvPr>
          <p:cNvSpPr txBox="1"/>
          <p:nvPr/>
        </p:nvSpPr>
        <p:spPr>
          <a:xfrm>
            <a:off x="245533" y="1397279"/>
            <a:ext cx="96071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2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network.loki.messenger</a:t>
            </a: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폴더 </a:t>
            </a: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Download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 복사</a:t>
            </a:r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Windows</a:t>
            </a:r>
            <a:r>
              <a:rPr lang="ko-KR" altLang="en-US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 이동</a:t>
            </a:r>
            <a:endParaRPr lang="en-US" altLang="ko-KR" sz="2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20C21B-E0B4-13F3-F815-423D91825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918" y="2167298"/>
            <a:ext cx="3951163" cy="22565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5EB5B3-E84B-D39E-0D99-C38D0556A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8" y="2167298"/>
            <a:ext cx="3980273" cy="22565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907687-5274-B49C-435D-F61872DB6C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330"/>
          <a:stretch/>
        </p:blipFill>
        <p:spPr>
          <a:xfrm>
            <a:off x="8491776" y="2167298"/>
            <a:ext cx="3582936" cy="225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02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EA328-3210-6EEC-ACD0-27F805422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100F2B-2937-F8CF-4A33-55F340310C8E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7B4736-9797-A274-4145-F2948966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복호화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아티팩트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2A660D1-65BA-7390-E1E9-F552D602997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2AEB6-AF63-CAA5-27EF-20B2D85837CD}"/>
              </a:ext>
            </a:extLst>
          </p:cNvPr>
          <p:cNvSpPr txBox="1"/>
          <p:nvPr/>
        </p:nvSpPr>
        <p:spPr>
          <a:xfrm>
            <a:off x="245533" y="1397279"/>
            <a:ext cx="10984097" cy="1405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app_parts: mms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파일인 것으로 보아 멀티미디어 파일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사진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음성 파일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일 가능성 있음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cache/log: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특이사항을 찾을 수 없고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log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파일 암호화 가능성 있음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no_backup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/</a:t>
            </a:r>
            <a:r>
              <a:rPr lang="en-US" alt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android.wor.workdb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앱 설정과 관련된 내용으로 보임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0472EC-B7C7-8192-778A-F22742B8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4" y="4602729"/>
            <a:ext cx="3848100" cy="17159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4BA332-7A83-51CC-2EE3-CEC22C92A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4" y="6465032"/>
            <a:ext cx="5309236" cy="2396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A70D0AF-9685-0290-4EC1-68A566A5E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307" y="4550616"/>
            <a:ext cx="5556633" cy="18788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6DCBCA4-825B-FFFB-CAFB-54BD37347A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2133"/>
          <a:stretch/>
        </p:blipFill>
        <p:spPr>
          <a:xfrm>
            <a:off x="1114424" y="3159964"/>
            <a:ext cx="883454" cy="13696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A4E034-82F2-E4BC-5E3F-49CDE0FF1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624" y="3202737"/>
            <a:ext cx="901247" cy="53167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AEF7FC-B938-68C4-D7C6-30499EDC81F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997877" y="3468573"/>
            <a:ext cx="3417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AF9719FD-39CA-BF71-AFB6-849A1D707C5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2111"/>
          <a:stretch/>
        </p:blipFill>
        <p:spPr>
          <a:xfrm>
            <a:off x="3459902" y="3572657"/>
            <a:ext cx="1242993" cy="173193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80EC765-21F6-A3A8-C514-337393AB26BC}"/>
              </a:ext>
            </a:extLst>
          </p:cNvPr>
          <p:cNvCxnSpPr>
            <a:cxnSpLocks/>
          </p:cNvCxnSpPr>
          <p:nvPr/>
        </p:nvCxnSpPr>
        <p:spPr>
          <a:xfrm>
            <a:off x="3234603" y="3288173"/>
            <a:ext cx="22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251E315-FBCF-12DE-3BDD-54082A5480E5}"/>
              </a:ext>
            </a:extLst>
          </p:cNvPr>
          <p:cNvCxnSpPr>
            <a:cxnSpLocks/>
          </p:cNvCxnSpPr>
          <p:nvPr/>
        </p:nvCxnSpPr>
        <p:spPr>
          <a:xfrm>
            <a:off x="3234602" y="3651677"/>
            <a:ext cx="22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0554C32-85A9-6F6F-6BB4-4D3CADA0170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240871" y="3468573"/>
            <a:ext cx="790307" cy="113415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B46CC1D-DB00-15B9-ED08-3A2FF4EA61E8}"/>
              </a:ext>
            </a:extLst>
          </p:cNvPr>
          <p:cNvCxnSpPr>
            <a:cxnSpLocks/>
          </p:cNvCxnSpPr>
          <p:nvPr/>
        </p:nvCxnSpPr>
        <p:spPr>
          <a:xfrm flipV="1">
            <a:off x="1997877" y="3057095"/>
            <a:ext cx="3132923" cy="233319"/>
          </a:xfrm>
          <a:prstGeom prst="bentConnector3">
            <a:avLst>
              <a:gd name="adj1" fmla="val 459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02243617-91C5-9B1F-0A09-1CA0E279F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0951" y="2929712"/>
            <a:ext cx="1653290" cy="1060601"/>
          </a:xfrm>
          <a:prstGeom prst="rect">
            <a:avLst/>
          </a:prstGeom>
        </p:spPr>
      </p:pic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8A0313E4-3226-CAEB-5896-B93C071F9639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997877" y="3691637"/>
            <a:ext cx="345776" cy="21834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BEFA8779-0182-4D8D-C55C-81B914294E0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2111"/>
          <a:stretch/>
        </p:blipFill>
        <p:spPr>
          <a:xfrm>
            <a:off x="2343653" y="3823380"/>
            <a:ext cx="1242993" cy="17319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82C8D2A-B4D3-3D0A-42B9-367F40ECC0E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2111"/>
          <a:stretch/>
        </p:blipFill>
        <p:spPr>
          <a:xfrm>
            <a:off x="3459902" y="3210185"/>
            <a:ext cx="1242993" cy="173193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C4D5034-D3F7-BEF9-79E0-39AD06D897B9}"/>
              </a:ext>
            </a:extLst>
          </p:cNvPr>
          <p:cNvCxnSpPr>
            <a:cxnSpLocks/>
          </p:cNvCxnSpPr>
          <p:nvPr/>
        </p:nvCxnSpPr>
        <p:spPr>
          <a:xfrm>
            <a:off x="1997877" y="4247048"/>
            <a:ext cx="3130728" cy="3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그림 68">
            <a:extLst>
              <a:ext uri="{FF2B5EF4-FFF2-40B4-BE49-F238E27FC236}">
                <a16:creationId xmlns:a16="http://schemas.microsoft.com/office/drawing/2014/main" id="{D94D8BEA-4DFA-3178-EB83-6011EC38AC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0100" y="4123158"/>
            <a:ext cx="2633250" cy="397325"/>
          </a:xfrm>
          <a:prstGeom prst="rect">
            <a:avLst/>
          </a:prstGeom>
        </p:spPr>
      </p:pic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E69A41EA-3271-6BC1-ABE8-8C0FF806162E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7753350" y="4192794"/>
            <a:ext cx="1180274" cy="35782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856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739CD-988F-23EC-F404-961F9A4C1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12A6BBE-EFBE-E865-FC71-8E04E4456948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00525-09A2-6AD8-BFA6-CBCC865B5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복호화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아티팩트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DF295ED-3036-6629-0B63-459717C6FE9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B6FB5-D7E1-DD02-1274-02F6D2C07310}"/>
              </a:ext>
            </a:extLst>
          </p:cNvPr>
          <p:cNvSpPr txBox="1"/>
          <p:nvPr/>
        </p:nvSpPr>
        <p:spPr>
          <a:xfrm>
            <a:off x="245533" y="1397279"/>
            <a:ext cx="1162196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shared_prefs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/network.loki.messenger_preferences.xml: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암호 정보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민감한 정보 포함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2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	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pref_last_vacuum_time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pref_attachment_encrypted_secret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pref_profile_key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	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pref_log_encrypted_secret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pref_database_encrypted_secret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pref_profile_name</a:t>
            </a:r>
            <a:endParaRPr lang="en-US" altLang="ko-KR" sz="2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databases/signal_v4.db: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데이터베이스가 암호화되어 있음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4ED5DB-DAAC-97C9-B3ED-CB615152B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00" y="4116482"/>
            <a:ext cx="1955206" cy="101787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FB108AA-4D8C-D640-B676-779689C9D322}"/>
              </a:ext>
            </a:extLst>
          </p:cNvPr>
          <p:cNvCxnSpPr>
            <a:cxnSpLocks/>
          </p:cNvCxnSpPr>
          <p:nvPr/>
        </p:nvCxnSpPr>
        <p:spPr>
          <a:xfrm>
            <a:off x="3200555" y="4801064"/>
            <a:ext cx="236394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1D40C9E-7EC4-F140-4F99-5C6ED7801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498" y="3288799"/>
            <a:ext cx="6336687" cy="327529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89425E7-2C9C-9996-BC59-A6A5351352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4360"/>
          <a:stretch/>
        </p:blipFill>
        <p:spPr>
          <a:xfrm>
            <a:off x="3432149" y="3215424"/>
            <a:ext cx="2047908" cy="13402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5C1A8E7-AE1C-4678-1676-8FC2AD572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527" y="3272892"/>
            <a:ext cx="1123666" cy="761492"/>
          </a:xfrm>
          <a:prstGeom prst="rect">
            <a:avLst/>
          </a:prstGeom>
        </p:spPr>
      </p:pic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B623444-1A9C-AA54-57BE-50960A05BF8D}"/>
              </a:ext>
            </a:extLst>
          </p:cNvPr>
          <p:cNvCxnSpPr>
            <a:cxnSpLocks/>
          </p:cNvCxnSpPr>
          <p:nvPr/>
        </p:nvCxnSpPr>
        <p:spPr>
          <a:xfrm>
            <a:off x="1128987" y="4531142"/>
            <a:ext cx="2768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11997533-E8B7-4A52-DA29-913735F769B0}"/>
              </a:ext>
            </a:extLst>
          </p:cNvPr>
          <p:cNvCxnSpPr>
            <a:cxnSpLocks/>
          </p:cNvCxnSpPr>
          <p:nvPr/>
        </p:nvCxnSpPr>
        <p:spPr>
          <a:xfrm flipV="1">
            <a:off x="928394" y="3633776"/>
            <a:ext cx="462212" cy="310428"/>
          </a:xfrm>
          <a:prstGeom prst="bentConnector3">
            <a:avLst>
              <a:gd name="adj1" fmla="val 6751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61D31D-AFA0-5151-D439-F02CD9D30F95}"/>
              </a:ext>
            </a:extLst>
          </p:cNvPr>
          <p:cNvSpPr/>
          <p:nvPr/>
        </p:nvSpPr>
        <p:spPr>
          <a:xfrm>
            <a:off x="1390527" y="3288799"/>
            <a:ext cx="1123666" cy="262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304253-F048-432B-CA52-FA0B9DC2730B}"/>
              </a:ext>
            </a:extLst>
          </p:cNvPr>
          <p:cNvSpPr/>
          <p:nvPr/>
        </p:nvSpPr>
        <p:spPr>
          <a:xfrm>
            <a:off x="1405825" y="4702103"/>
            <a:ext cx="1794730" cy="262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3734C5-C0A4-B310-F83D-FC89BBE7CFBC}"/>
              </a:ext>
            </a:extLst>
          </p:cNvPr>
          <p:cNvSpPr/>
          <p:nvPr/>
        </p:nvSpPr>
        <p:spPr>
          <a:xfrm>
            <a:off x="5698029" y="5659720"/>
            <a:ext cx="603885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E294C22-F255-7546-3177-BA52ADFA648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2133"/>
          <a:stretch/>
        </p:blipFill>
        <p:spPr>
          <a:xfrm>
            <a:off x="245533" y="3250383"/>
            <a:ext cx="883454" cy="1369606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F73872B-9938-5B76-2150-881C1EEC81DB}"/>
              </a:ext>
            </a:extLst>
          </p:cNvPr>
          <p:cNvCxnSpPr>
            <a:cxnSpLocks/>
          </p:cNvCxnSpPr>
          <p:nvPr/>
        </p:nvCxnSpPr>
        <p:spPr>
          <a:xfrm>
            <a:off x="2495096" y="3439752"/>
            <a:ext cx="93705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356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2AD3D-4B09-52E1-F969-34037B95F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8DD82B-596F-1DC7-2811-A7999FE4DFD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1D4DDE-BB57-0101-A37B-F08E000B5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 복호화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아티팩트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8C6B1D1-0D4D-1D8A-787D-EF6DC0CF081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79D6D-1116-84DA-EA96-C8797D013074}"/>
              </a:ext>
            </a:extLst>
          </p:cNvPr>
          <p:cNvSpPr txBox="1"/>
          <p:nvPr/>
        </p:nvSpPr>
        <p:spPr>
          <a:xfrm>
            <a:off x="245533" y="1397279"/>
            <a:ext cx="1050191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shared_prefs/network.loki.messenger_preferences.xml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의 </a:t>
            </a:r>
            <a:r>
              <a:rPr lang="en-US" altLang="ko-KR" sz="2400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pref_last_vacuum_time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과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shared_prefs/ com.google.android.gms.appid.xml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의 </a:t>
            </a:r>
            <a:r>
              <a:rPr lang="en-US" altLang="ko-KR" sz="2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timestamp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비교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Vacuum time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vacuum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작업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로컬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DB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최적화 관리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)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시간으로 추정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EFC50A-AF64-B5FD-89CA-09187BBDB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3" y="3575041"/>
            <a:ext cx="1955206" cy="101787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8C94046-D7CD-BCE8-BC0E-4E581269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532" y="3905439"/>
            <a:ext cx="4896201" cy="253073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078BB3-29B3-1F32-EBAE-0B3097E6E0C1}"/>
              </a:ext>
            </a:extLst>
          </p:cNvPr>
          <p:cNvSpPr/>
          <p:nvPr/>
        </p:nvSpPr>
        <p:spPr>
          <a:xfrm>
            <a:off x="258858" y="4160662"/>
            <a:ext cx="1794730" cy="262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D480C0-D4FD-F837-E9A6-8A1A006C6CEF}"/>
              </a:ext>
            </a:extLst>
          </p:cNvPr>
          <p:cNvSpPr/>
          <p:nvPr/>
        </p:nvSpPr>
        <p:spPr>
          <a:xfrm>
            <a:off x="2542345" y="4441220"/>
            <a:ext cx="1860585" cy="111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4C3B2C6-4CD4-47D7-CE86-3F4898D5F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767" y="2761657"/>
            <a:ext cx="3861783" cy="1945173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BD30F44-CF66-6B66-E11A-351722FBF8F9}"/>
              </a:ext>
            </a:extLst>
          </p:cNvPr>
          <p:cNvCxnSpPr>
            <a:cxnSpLocks/>
          </p:cNvCxnSpPr>
          <p:nvPr/>
        </p:nvCxnSpPr>
        <p:spPr>
          <a:xfrm>
            <a:off x="2053588" y="3687973"/>
            <a:ext cx="3909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F8BA82-EE44-1A3E-836F-95EBD98FF130}"/>
              </a:ext>
            </a:extLst>
          </p:cNvPr>
          <p:cNvSpPr/>
          <p:nvPr/>
        </p:nvSpPr>
        <p:spPr>
          <a:xfrm>
            <a:off x="258858" y="3553267"/>
            <a:ext cx="1794730" cy="262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A7F8FE-9E77-6A46-7E83-1BF859E11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532" y="3249767"/>
            <a:ext cx="4896201" cy="62448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162783-CC9E-2183-2935-FD6503591BA6}"/>
              </a:ext>
            </a:extLst>
          </p:cNvPr>
          <p:cNvSpPr/>
          <p:nvPr/>
        </p:nvSpPr>
        <p:spPr>
          <a:xfrm>
            <a:off x="4281335" y="3694673"/>
            <a:ext cx="957415" cy="121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F4359CE-245E-19B4-3E19-0FFB6CEB44D3}"/>
              </a:ext>
            </a:extLst>
          </p:cNvPr>
          <p:cNvCxnSpPr>
            <a:cxnSpLocks/>
          </p:cNvCxnSpPr>
          <p:nvPr/>
        </p:nvCxnSpPr>
        <p:spPr>
          <a:xfrm>
            <a:off x="5238750" y="3761301"/>
            <a:ext cx="221001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93CEAF8D-F278-EE3E-B038-C577D2821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767" y="4815064"/>
            <a:ext cx="3861782" cy="1912338"/>
          </a:xfrm>
          <a:prstGeom prst="rect">
            <a:avLst/>
          </a:prstGeom>
        </p:spPr>
      </p:pic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B154F0B-0D94-A3DD-237A-65E3EEC96D02}"/>
              </a:ext>
            </a:extLst>
          </p:cNvPr>
          <p:cNvCxnSpPr>
            <a:stCxn id="9" idx="3"/>
          </p:cNvCxnSpPr>
          <p:nvPr/>
        </p:nvCxnSpPr>
        <p:spPr>
          <a:xfrm>
            <a:off x="4402930" y="4497179"/>
            <a:ext cx="3045838" cy="513159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2B4A8CF-9C47-4E8A-B1B2-D7EFA18062D4}"/>
              </a:ext>
            </a:extLst>
          </p:cNvPr>
          <p:cNvCxnSpPr>
            <a:cxnSpLocks/>
          </p:cNvCxnSpPr>
          <p:nvPr/>
        </p:nvCxnSpPr>
        <p:spPr>
          <a:xfrm>
            <a:off x="2061956" y="4292101"/>
            <a:ext cx="3909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AE51591-2877-0C71-3565-B89CB42C093B}"/>
              </a:ext>
            </a:extLst>
          </p:cNvPr>
          <p:cNvSpPr/>
          <p:nvPr/>
        </p:nvSpPr>
        <p:spPr>
          <a:xfrm>
            <a:off x="8446558" y="4259359"/>
            <a:ext cx="1053042" cy="93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93C561-54C6-18A7-C3C4-CE844BCF8499}"/>
              </a:ext>
            </a:extLst>
          </p:cNvPr>
          <p:cNvSpPr/>
          <p:nvPr/>
        </p:nvSpPr>
        <p:spPr>
          <a:xfrm>
            <a:off x="8469868" y="6304616"/>
            <a:ext cx="1029732" cy="121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648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TM04033927[[fn=주요 이벤트]]</Template>
  <TotalTime>1317</TotalTime>
  <Words>873</Words>
  <Application>Microsoft Office PowerPoint</Application>
  <PresentationFormat>와이드스크린</PresentationFormat>
  <Paragraphs>106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나눔스퀘어</vt:lpstr>
      <vt:lpstr>HY견고딕</vt:lpstr>
      <vt:lpstr>Segoe UI</vt:lpstr>
      <vt:lpstr>Arial</vt:lpstr>
      <vt:lpstr>맑은 고딕</vt:lpstr>
      <vt:lpstr>Office 테마</vt:lpstr>
      <vt:lpstr>세션 데이터베이스 복호화 및 주요 아티팩트 분류</vt:lpstr>
      <vt:lpstr> 목차</vt:lpstr>
      <vt:lpstr> Android Keystore의 개념</vt:lpstr>
      <vt:lpstr> 데이터베이스 복호화 – 환경 세팅</vt:lpstr>
      <vt:lpstr> 데이터베이스 복호화 – 아티팩트 쌓기</vt:lpstr>
      <vt:lpstr> 데이터베이스 복호화 – 아티팩트 추출</vt:lpstr>
      <vt:lpstr> 데이터베이스 복호화 – 아티팩트 분석 (1)</vt:lpstr>
      <vt:lpstr> 데이터베이스 복호화 – 아티팩트 분석 (2)</vt:lpstr>
      <vt:lpstr> 데이터베이스 복호화 – 아티팩트 분석 (3)</vt:lpstr>
      <vt:lpstr> 데이터베이스 복호화 – 어플리케이션 분석 (1)</vt:lpstr>
      <vt:lpstr> 데이터베이스 복호화 – 어플리케이션 분석 (2)</vt:lpstr>
      <vt:lpstr> 데이터베이스 복호화 – 어플리케이션 분석 (3)</vt:lpstr>
      <vt:lpstr> 데이터베이스 복호화 – 어플리케이션 분석 (4)</vt:lpstr>
      <vt:lpstr> 데이터베이스 복호화 – 어플리케이션 분석 (5)</vt:lpstr>
      <vt:lpstr> 데이터베이스 복호화 – 어플리케이션 분석 (6)</vt:lpstr>
      <vt:lpstr> 데이터베이스 복호화 – 어플리케이션 분석 (7)</vt:lpstr>
      <vt:lpstr> 데이터베이스 복호화 – 어플리케이션 분석 (8)</vt:lpstr>
      <vt:lpstr> 데이터베이스 복호화 – 어플리케이션 분석 (9)</vt:lpstr>
      <vt:lpstr> 향후 연구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이동훈(학부생-정보보안암호수학과)</dc:creator>
  <cp:lastModifiedBy>이동훈(학부생-정보보안암호수학과)</cp:lastModifiedBy>
  <cp:revision>38</cp:revision>
  <dcterms:created xsi:type="dcterms:W3CDTF">2025-03-28T14:28:16Z</dcterms:created>
  <dcterms:modified xsi:type="dcterms:W3CDTF">2025-04-20T05:04:43Z</dcterms:modified>
</cp:coreProperties>
</file>